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74" r:id="rId5"/>
    <p:sldId id="260" r:id="rId6"/>
    <p:sldId id="275" r:id="rId7"/>
    <p:sldId id="261" r:id="rId8"/>
    <p:sldId id="283" r:id="rId9"/>
    <p:sldId id="276" r:id="rId10"/>
    <p:sldId id="263" r:id="rId11"/>
    <p:sldId id="268" r:id="rId12"/>
    <p:sldId id="269" r:id="rId13"/>
    <p:sldId id="267" r:id="rId14"/>
    <p:sldId id="264" r:id="rId15"/>
    <p:sldId id="273" r:id="rId16"/>
    <p:sldId id="272" r:id="rId17"/>
    <p:sldId id="270" r:id="rId18"/>
    <p:sldId id="284" r:id="rId19"/>
    <p:sldId id="271" r:id="rId20"/>
    <p:sldId id="265" r:id="rId21"/>
    <p:sldId id="285" r:id="rId22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Bahnschrift Condensed" panose="020B0502040204020203" pitchFamily="34" charset="0"/>
      <p:regular r:id="rId26"/>
      <p:bold r:id="rId27"/>
    </p:embeddedFont>
    <p:embeddedFont>
      <p:font typeface="Bahnschrift SemiBold Condensed" panose="020B0502040204020203" pitchFamily="34" charset="0"/>
      <p:bold r:id="rId28"/>
    </p:embeddedFont>
    <p:embeddedFont>
      <p:font typeface="에스코어 드림 5 Medium" panose="020B0503030302020204" pitchFamily="34" charset="-127"/>
      <p:regular r:id="rId29"/>
    </p:embeddedFont>
    <p:embeddedFont>
      <p:font typeface="에스코어 드림 7 ExtraBold" panose="020B0803030302020204" pitchFamily="34" charset="-127"/>
      <p:bold r:id="rId30"/>
    </p:embeddedFont>
    <p:embeddedFont>
      <p:font typeface="에스코어 드림 9 Black" panose="020B0A03030302020204" pitchFamily="34" charset="-127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5050"/>
    <a:srgbClr val="19264B"/>
    <a:srgbClr val="FF0000"/>
    <a:srgbClr val="00CC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81" autoAdjust="0"/>
  </p:normalViewPr>
  <p:slideViewPr>
    <p:cSldViewPr snapToGrid="0">
      <p:cViewPr varScale="1">
        <p:scale>
          <a:sx n="115" d="100"/>
          <a:sy n="115" d="100"/>
        </p:scale>
        <p:origin x="149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BASIC </a:t>
            </a:r>
            <a:r>
              <a:rPr lang="ko-KR" altLang="en-US" dirty="0"/>
              <a:t>스터디 </a:t>
            </a:r>
            <a:r>
              <a:rPr lang="en-US" altLang="ko-KR" dirty="0"/>
              <a:t>1</a:t>
            </a:r>
            <a:r>
              <a:rPr lang="ko-KR" altLang="en-US" dirty="0"/>
              <a:t>조 발표를 맡게 된 정서현이라고 합니다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b="1" i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8445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928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99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6491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393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8736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059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7490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20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7108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FF0000"/>
                </a:solidFill>
              </a:rPr>
              <a:t>(</a:t>
            </a:r>
            <a:r>
              <a:rPr lang="ko-KR" altLang="en-US" b="1" dirty="0">
                <a:solidFill>
                  <a:srgbClr val="FF0000"/>
                </a:solidFill>
              </a:rPr>
              <a:t>스페이스바</a:t>
            </a:r>
            <a:r>
              <a:rPr lang="en-US" altLang="ko-KR" b="1" dirty="0">
                <a:solidFill>
                  <a:srgbClr val="FF0000"/>
                </a:solidFill>
              </a:rPr>
              <a:t>)</a:t>
            </a:r>
            <a:r>
              <a:rPr lang="ko-KR" altLang="en-US" dirty="0"/>
              <a:t>저희 </a:t>
            </a:r>
            <a:r>
              <a:rPr lang="en-US" altLang="ko-KR" dirty="0"/>
              <a:t>1</a:t>
            </a:r>
            <a:r>
              <a:rPr lang="ko-KR" altLang="en-US" dirty="0"/>
              <a:t>조는 응용통계학과인 저와 전기전자학과의 성현우님</a:t>
            </a:r>
            <a:r>
              <a:rPr lang="en-US" altLang="ko-KR" dirty="0"/>
              <a:t>,</a:t>
            </a:r>
            <a:r>
              <a:rPr lang="ko-KR" altLang="en-US" dirty="0"/>
              <a:t> 에너지시스템공학과의 김지호님</a:t>
            </a:r>
            <a:r>
              <a:rPr lang="en-US" altLang="ko-KR" dirty="0"/>
              <a:t>, ai</a:t>
            </a:r>
            <a:r>
              <a:rPr lang="ko-KR" altLang="en-US" dirty="0"/>
              <a:t>학과의 김예원님과 김건호님으로 이루어져 있고 </a:t>
            </a:r>
            <a:r>
              <a:rPr lang="en-US" altLang="ko-KR" b="1" dirty="0"/>
              <a:t>(</a:t>
            </a:r>
            <a:r>
              <a:rPr lang="ko-KR" altLang="en-US" b="1" dirty="0"/>
              <a:t>스페이스바</a:t>
            </a:r>
            <a:r>
              <a:rPr lang="en-US" altLang="ko-KR" b="1" dirty="0"/>
              <a:t>) </a:t>
            </a:r>
            <a:r>
              <a:rPr lang="ko-KR" altLang="en-US" dirty="0"/>
              <a:t>저희 </a:t>
            </a:r>
            <a:r>
              <a:rPr lang="en-US" altLang="ko-KR" dirty="0"/>
              <a:t>1</a:t>
            </a:r>
            <a:r>
              <a:rPr lang="ko-KR" altLang="en-US" dirty="0"/>
              <a:t>조는 매주 목요일 오후 </a:t>
            </a:r>
            <a:r>
              <a:rPr lang="en-US" altLang="ko-KR" dirty="0"/>
              <a:t>6</a:t>
            </a:r>
            <a:r>
              <a:rPr lang="ko-KR" altLang="en-US" dirty="0"/>
              <a:t>시부터 </a:t>
            </a:r>
            <a:r>
              <a:rPr lang="en-US" altLang="ko-KR" dirty="0"/>
              <a:t>8</a:t>
            </a:r>
            <a:r>
              <a:rPr lang="ko-KR" altLang="en-US" dirty="0"/>
              <a:t>시까지 스터디를 진행하고 있습니다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01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우선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사이킷런에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대해 간략히 소개해드리겠습니다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사이킷런은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파이썬 기반의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머신러닝을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위한 가장 쉽고 효율적인 개발 라이브러리 중 하나입니다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아래 그림에서 확인할 수 있듯이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라이브러리는 대표적인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머신러닝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라이브러리 중 하나입니다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1" i="0" dirty="0"/>
              <a:t> 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091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사이킷런을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사용하여 붓꽃의 종류를 예측해보았습니다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붓꽃 데이터 세트는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iris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데이터 세트를 이용해 불러올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데이터 세트는 꽃잎의 길이와 너비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그리고 꽃받침의 길이와 너비로 이루어져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3028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데이터를 활용하여 붓꽃의 종류를 분류하고자 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이는 대표적인 지도 학습 방법 중 하나인데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미지의 정답을 예측하기 위해 먼저 학습 데이터를 이용하여 모델을 학습시키는 방식을 일컫습니다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lang="ko-KR" altLang="en-US" dirty="0">
              <a:latin typeface="+mj-ea"/>
              <a:ea typeface="+mj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5961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모델을 학습시키기 위해서는 데이터 세트를 학습 데이터 세트와 테스트 데이터 세트로 나누어야 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이는 학습된 모델의 성능을 평가하기 위해 테스트 데이터 세트가 필요하기 때문입니다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이를 위해 사용되는 함수가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train_test_split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()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함수입니다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함수는 입력으로 피처 데이터 세트와 레이블 데이터 세트로 이루어진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array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받으며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/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전체 데이터 세트 중 테스트 데이터 세트의 비율을 나타내는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test_size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/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같은 데이터 세트를 재현하기 위한 난수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발생값인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random_state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인자로 받습니다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4778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이처럼 데이터 세트를 나눈 뒤에는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학습 데이터 세트를 기반으로 모델을 학습시켜야 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dirty="0" err="1"/>
              <a:t>사이킷런은</a:t>
            </a:r>
            <a:r>
              <a:rPr lang="ko-KR" altLang="en-US" dirty="0"/>
              <a:t> </a:t>
            </a:r>
            <a:r>
              <a:rPr lang="ko-KR" altLang="en-US" dirty="0" err="1"/>
              <a:t>머신러닝</a:t>
            </a:r>
            <a:r>
              <a:rPr lang="en-US" altLang="ko-KR" dirty="0"/>
              <a:t> </a:t>
            </a:r>
            <a:r>
              <a:rPr lang="ko-KR" altLang="en-US" dirty="0"/>
              <a:t>모델 학습을 위해서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en-US" altLang="ko-KR" dirty="0"/>
              <a:t>fit() </a:t>
            </a:r>
            <a:r>
              <a:rPr lang="ko-KR" altLang="en-US" dirty="0"/>
              <a:t>메서드를</a:t>
            </a:r>
            <a:r>
              <a:rPr lang="en-US" altLang="ko-KR" dirty="0"/>
              <a:t>,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dirty="0"/>
              <a:t>학습된 모델의 예측을 위해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en-US" altLang="ko-KR" dirty="0"/>
              <a:t>predict() </a:t>
            </a:r>
            <a:r>
              <a:rPr lang="ko-KR" altLang="en-US" dirty="0"/>
              <a:t>메서드를 제공합니다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91814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사이킷런에서는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분류와 회귀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두 가지의 주요한 지도 학습 방법에 대한 다양한 알고리즘을 구현한 모든 클래스가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단순히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fit()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과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predict()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메서드만을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이용하여 간편하게 학습과 예측 결과를 반환할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분류 알고리즘을 구현한 클래스는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Classifier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회귀 알고리즘을 구현한 클래스는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Regressor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로 지칭됩니다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두 가지 클래스를 합쳐서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Estimator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클래스라고 부르며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사이킷런은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매우 다양한 유형의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Classifier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와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Regressor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클래스를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이들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Classifier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와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Regressor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포함한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사이킷런의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주요 모듈은 다음과 같습니다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54247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BASIC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-KR" altLang="en-US" sz="2500" b="1" dirty="0">
                <a:solidFill>
                  <a:srgbClr val="19264B"/>
                </a:solidFill>
              </a:rPr>
              <a:t>조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21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정서현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</a:rPr>
              <a:t>김지호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F4FB2-A14B-45AF-83FB-EB2C41451491}"/>
              </a:ext>
            </a:extLst>
          </p:cNvPr>
          <p:cNvSpPr txBox="1"/>
          <p:nvPr/>
        </p:nvSpPr>
        <p:spPr>
          <a:xfrm>
            <a:off x="1885950" y="2140863"/>
            <a:ext cx="61237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 err="1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과적합</a:t>
            </a:r>
            <a:r>
              <a:rPr lang="ko-KR" altLang="en-US" sz="5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en-US" altLang="ko-KR" sz="5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(Overfitting)</a:t>
            </a:r>
            <a:endParaRPr lang="ko-KR" altLang="en-US" sz="5000" dirty="0">
              <a:solidFill>
                <a:srgbClr val="FF505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20D12-E297-E2E6-85CA-04D676DCFC2A}"/>
              </a:ext>
            </a:extLst>
          </p:cNvPr>
          <p:cNvSpPr txBox="1"/>
          <p:nvPr/>
        </p:nvSpPr>
        <p:spPr>
          <a:xfrm>
            <a:off x="1245870" y="3002637"/>
            <a:ext cx="80217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고정된 학습 데이터와 테스트 데이터로 평가를 </a:t>
            </a:r>
            <a:r>
              <a:rPr lang="ko-KR" altLang="en-US" sz="2000" dirty="0" err="1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하다보면</a:t>
            </a:r>
            <a:endParaRPr lang="en-US" altLang="ko-KR" sz="2000" dirty="0">
              <a:solidFill>
                <a:schemeClr val="bg2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2000" dirty="0">
                <a:solidFill>
                  <a:schemeClr val="bg2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테스트 데이터에만 최적의 성능을 발휘할 수 있도록 편향된 모델을 유도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5538B9-8998-1055-0848-7D3FEED2AC5E}"/>
              </a:ext>
            </a:extLst>
          </p:cNvPr>
          <p:cNvSpPr txBox="1"/>
          <p:nvPr/>
        </p:nvSpPr>
        <p:spPr>
          <a:xfrm>
            <a:off x="1408975" y="2133453"/>
            <a:ext cx="70936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⇒ 교차 검증</a:t>
            </a:r>
          </a:p>
        </p:txBody>
      </p:sp>
    </p:spTree>
    <p:extLst>
      <p:ext uri="{BB962C8B-B14F-4D97-AF65-F5344CB8AC3E}">
        <p14:creationId xmlns:p14="http://schemas.microsoft.com/office/powerpoint/2010/main" val="11390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922DAD8-DD2D-466E-81D4-5AA795D45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195" y="1055550"/>
            <a:ext cx="3663930" cy="3692071"/>
          </a:xfrm>
          <a:prstGeom prst="rect">
            <a:avLst/>
          </a:prstGeom>
        </p:spPr>
      </p:pic>
      <p:pic>
        <p:nvPicPr>
          <p:cNvPr id="8" name="Google Shape;136;p27">
            <a:extLst>
              <a:ext uri="{FF2B5EF4-FFF2-40B4-BE49-F238E27FC236}">
                <a16:creationId xmlns:a16="http://schemas.microsoft.com/office/drawing/2014/main" id="{82A5BFF5-75D6-45BA-9F83-3D2F665F5B7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3963" y="1336477"/>
            <a:ext cx="3566772" cy="247054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K-Fold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교차검증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EBA817-6AA5-4ACB-9E69-20596850D730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FFD2A29-1CE8-4C1B-B8A9-B635B6B0B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13" b="30043"/>
          <a:stretch/>
        </p:blipFill>
        <p:spPr>
          <a:xfrm>
            <a:off x="5307195" y="2739623"/>
            <a:ext cx="3663930" cy="898778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14457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922DAD8-DD2D-466E-81D4-5AA795D45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195" y="1055550"/>
            <a:ext cx="3663930" cy="3692071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5381625" y="516971"/>
            <a:ext cx="358947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Stratified K-Fold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교차검증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2" name="Google Shape;159;p30">
            <a:extLst>
              <a:ext uri="{FF2B5EF4-FFF2-40B4-BE49-F238E27FC236}">
                <a16:creationId xmlns:a16="http://schemas.microsoft.com/office/drawing/2014/main" id="{F240A09B-E9BE-4AA7-AEC0-B71F6BB18F0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4007" y="1179354"/>
            <a:ext cx="3703294" cy="237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D4296A4-7328-4E2A-83E1-3FD86B2E4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183" y="1055550"/>
            <a:ext cx="3663930" cy="3661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CEBA817-6AA5-4ACB-9E69-20596850D730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0723057-1134-40D1-8FBC-7667AE8797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7131" b="10836"/>
          <a:stretch/>
        </p:blipFill>
        <p:spPr>
          <a:xfrm>
            <a:off x="5307171" y="2796540"/>
            <a:ext cx="3663930" cy="153924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4052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CD71D66B-A862-D41E-8E0A-060E758D4E3C}"/>
              </a:ext>
            </a:extLst>
          </p:cNvPr>
          <p:cNvSpPr/>
          <p:nvPr/>
        </p:nvSpPr>
        <p:spPr>
          <a:xfrm>
            <a:off x="1181088" y="0"/>
            <a:ext cx="7962912" cy="5143500"/>
          </a:xfrm>
          <a:prstGeom prst="triangle">
            <a:avLst>
              <a:gd name="adj" fmla="val 100000"/>
            </a:avLst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4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Model Selection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BA17B65-28E5-4C7D-A8F9-8FB86E2970BD}"/>
              </a:ext>
            </a:extLst>
          </p:cNvPr>
          <p:cNvSpPr txBox="1"/>
          <p:nvPr/>
        </p:nvSpPr>
        <p:spPr>
          <a:xfrm>
            <a:off x="1447049" y="857254"/>
            <a:ext cx="49413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for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루프 사용한 </a:t>
            </a:r>
            <a:r>
              <a:rPr lang="en-US" altLang="ko-KR" sz="2000" b="1" dirty="0" err="1">
                <a:solidFill>
                  <a:srgbClr val="19264B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DecisionTreeClassifier</a:t>
            </a:r>
            <a:endParaRPr sz="2000" b="1" dirty="0">
              <a:solidFill>
                <a:srgbClr val="19264B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10" name="Google Shape;149;p29">
            <a:extLst>
              <a:ext uri="{FF2B5EF4-FFF2-40B4-BE49-F238E27FC236}">
                <a16:creationId xmlns:a16="http://schemas.microsoft.com/office/drawing/2014/main" id="{361B3BDB-6937-4055-B9C8-E161405C0C2D}"/>
              </a:ext>
            </a:extLst>
          </p:cNvPr>
          <p:cNvSpPr txBox="1"/>
          <p:nvPr/>
        </p:nvSpPr>
        <p:spPr>
          <a:xfrm>
            <a:off x="1447049" y="1284821"/>
            <a:ext cx="469513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for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루프로 모든 파라미터를 번갈아 입력하면서 학습시킴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Google Shape;152;p29">
            <a:extLst>
              <a:ext uri="{FF2B5EF4-FFF2-40B4-BE49-F238E27FC236}">
                <a16:creationId xmlns:a16="http://schemas.microsoft.com/office/drawing/2014/main" id="{33DC7F64-CB3B-4FCB-BC6E-C5DCCC4DE902}"/>
              </a:ext>
            </a:extLst>
          </p:cNvPr>
          <p:cNvSpPr txBox="1"/>
          <p:nvPr/>
        </p:nvSpPr>
        <p:spPr>
          <a:xfrm>
            <a:off x="1321331" y="1731342"/>
            <a:ext cx="3319375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max_depth = [1,2,3]</a:t>
            </a:r>
            <a:endParaRPr sz="9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min_samples_split = [2,3]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for i in max_depth: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for j in min_samples_split: 	           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 dt_clf =  DecisionTreeClassifier(max_depth=i, 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                                                    min_samples_split = j)</a:t>
            </a:r>
            <a:endParaRPr sz="9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EBA597C1-3B47-82AD-6A23-F74A267A34FE}"/>
              </a:ext>
            </a:extLst>
          </p:cNvPr>
          <p:cNvSpPr txBox="1"/>
          <p:nvPr/>
        </p:nvSpPr>
        <p:spPr>
          <a:xfrm>
            <a:off x="7035235" y="2354434"/>
            <a:ext cx="217929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NanumGothic ExtraBold"/>
                <a:sym typeface="NanumGothic ExtraBold"/>
              </a:rPr>
              <a:t>GridSearchCV</a:t>
            </a:r>
            <a:endParaRPr sz="20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14" name="Google Shape;153;p29">
            <a:extLst>
              <a:ext uri="{FF2B5EF4-FFF2-40B4-BE49-F238E27FC236}">
                <a16:creationId xmlns:a16="http://schemas.microsoft.com/office/drawing/2014/main" id="{7ADBAFA1-C798-4E60-AF50-78852007578F}"/>
              </a:ext>
            </a:extLst>
          </p:cNvPr>
          <p:cNvSpPr txBox="1"/>
          <p:nvPr/>
        </p:nvSpPr>
        <p:spPr>
          <a:xfrm>
            <a:off x="5595522" y="3416597"/>
            <a:ext cx="3429947" cy="12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parameters = {‘max_depth’ = [1,2,3],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‘min_samples_split’ = [2,3]}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GridSeachCV(DecisionTressClassifier, param_grid = parameters, cv=3, refit = True)</a:t>
            </a: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solidFill>
                <a:schemeClr val="bg1"/>
              </a:solidFill>
              <a:highlight>
                <a:srgbClr val="FFFFFE"/>
              </a:highlight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Google Shape;149;p29">
            <a:extLst>
              <a:ext uri="{FF2B5EF4-FFF2-40B4-BE49-F238E27FC236}">
                <a16:creationId xmlns:a16="http://schemas.microsoft.com/office/drawing/2014/main" id="{D9962C8B-2402-5D16-9BA1-8126F4848B3F}"/>
              </a:ext>
            </a:extLst>
          </p:cNvPr>
          <p:cNvSpPr txBox="1"/>
          <p:nvPr/>
        </p:nvSpPr>
        <p:spPr>
          <a:xfrm>
            <a:off x="6499115" y="2763125"/>
            <a:ext cx="265884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교차검증과 최적 </a:t>
            </a:r>
            <a:r>
              <a:rPr lang="ko-KR" altLang="en-US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하이퍼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파라미터 튜닝을 한번에</a:t>
            </a:r>
            <a:endParaRPr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184C53-62BD-F8A4-48A4-195E34B1AAC4}"/>
              </a:ext>
            </a:extLst>
          </p:cNvPr>
          <p:cNvSpPr/>
          <p:nvPr/>
        </p:nvSpPr>
        <p:spPr>
          <a:xfrm>
            <a:off x="5544138" y="3858679"/>
            <a:ext cx="3105791" cy="4644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E07339B-A180-C4F8-6EBD-1291C27C5D82}"/>
              </a:ext>
            </a:extLst>
          </p:cNvPr>
          <p:cNvSpPr/>
          <p:nvPr/>
        </p:nvSpPr>
        <p:spPr>
          <a:xfrm>
            <a:off x="1362940" y="2172276"/>
            <a:ext cx="3277766" cy="7131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Google Shape;151;p29">
            <a:extLst>
              <a:ext uri="{FF2B5EF4-FFF2-40B4-BE49-F238E27FC236}">
                <a16:creationId xmlns:a16="http://schemas.microsoft.com/office/drawing/2014/main" id="{9F81ACFB-6ABE-3B49-1749-DE5B7BC78604}"/>
              </a:ext>
            </a:extLst>
          </p:cNvPr>
          <p:cNvSpPr txBox="1"/>
          <p:nvPr/>
        </p:nvSpPr>
        <p:spPr>
          <a:xfrm>
            <a:off x="4513913" y="1924035"/>
            <a:ext cx="1030225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000" b="1" dirty="0">
                <a:solidFill>
                  <a:schemeClr val="bg2"/>
                </a:solidFill>
                <a:latin typeface="Bahnschrift Condensed" panose="020B0502040204020203" pitchFamily="34" charset="0"/>
                <a:ea typeface="에스코어 드림 7 ExtraBold" panose="020B0803030302020204" pitchFamily="34" charset="-127"/>
              </a:rPr>
              <a:t>VS.</a:t>
            </a:r>
            <a:endParaRPr sz="7000" b="1" dirty="0">
              <a:solidFill>
                <a:schemeClr val="bg2"/>
              </a:solidFill>
              <a:latin typeface="Bahnschrift Condensed" panose="020B0502040204020203" pitchFamily="34" charset="0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717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사람들] 《해리 포터》 속 헤르미온느 그레인저(Hermione Granger, Hermione Jean Granger) : 네이버 블로그">
            <a:extLst>
              <a:ext uri="{FF2B5EF4-FFF2-40B4-BE49-F238E27FC236}">
                <a16:creationId xmlns:a16="http://schemas.microsoft.com/office/drawing/2014/main" id="{39E94654-795A-AB76-A7CB-282FE3DA2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651" y="2302133"/>
            <a:ext cx="2556826" cy="231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9EEA6B-E9EF-ABAF-FFE3-0D91A7A005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1365"/>
          <a:stretch/>
        </p:blipFill>
        <p:spPr>
          <a:xfrm>
            <a:off x="1408975" y="1142809"/>
            <a:ext cx="3821152" cy="137013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1B3041E-33BD-E5E6-F3DB-4BB0AC9CDF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5752"/>
          <a:stretch/>
        </p:blipFill>
        <p:spPr>
          <a:xfrm>
            <a:off x="5787286" y="1058818"/>
            <a:ext cx="2420191" cy="1243315"/>
          </a:xfrm>
          <a:prstGeom prst="rect">
            <a:avLst/>
          </a:prstGeom>
        </p:spPr>
      </p:pic>
      <p:pic>
        <p:nvPicPr>
          <p:cNvPr id="6146" name="Picture 2" descr="해리포터 테스트">
            <a:extLst>
              <a:ext uri="{FF2B5EF4-FFF2-40B4-BE49-F238E27FC236}">
                <a16:creationId xmlns:a16="http://schemas.microsoft.com/office/drawing/2014/main" id="{DF58596C-6461-F953-9122-F9480CC62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3" y="2512938"/>
            <a:ext cx="2738437" cy="20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7B64DD7-B794-736C-BA4E-75948498E801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01EAF-3F2F-C07C-35C0-4BE6A79BC4E5}"/>
              </a:ext>
            </a:extLst>
          </p:cNvPr>
          <p:cNvSpPr txBox="1"/>
          <p:nvPr/>
        </p:nvSpPr>
        <p:spPr>
          <a:xfrm>
            <a:off x="1144694" y="2134079"/>
            <a:ext cx="79993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⇒ 정규화</a:t>
            </a:r>
            <a:r>
              <a:rPr lang="en-US" altLang="ko-KR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, </a:t>
            </a:r>
            <a:r>
              <a:rPr lang="ko-KR" altLang="en-US" sz="8000" dirty="0">
                <a:solidFill>
                  <a:srgbClr val="FF50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표준화</a:t>
            </a:r>
          </a:p>
        </p:txBody>
      </p:sp>
    </p:spTree>
    <p:extLst>
      <p:ext uri="{BB962C8B-B14F-4D97-AF65-F5344CB8AC3E}">
        <p14:creationId xmlns:p14="http://schemas.microsoft.com/office/powerpoint/2010/main" val="133299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7" name="Google Shape;180;p34">
            <a:extLst>
              <a:ext uri="{FF2B5EF4-FFF2-40B4-BE49-F238E27FC236}">
                <a16:creationId xmlns:a16="http://schemas.microsoft.com/office/drawing/2014/main" id="{58BFC0FA-3A34-4F97-BEAC-0D69F2BE911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850" y="1122225"/>
            <a:ext cx="6160650" cy="34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C5219FE-BB53-3B3C-C75B-47BFE7C27288}"/>
              </a:ext>
            </a:extLst>
          </p:cNvPr>
          <p:cNvSpPr/>
          <p:nvPr/>
        </p:nvSpPr>
        <p:spPr>
          <a:xfrm>
            <a:off x="2300748" y="3266768"/>
            <a:ext cx="1806678" cy="1288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E569FA-8F66-3DA5-9D7B-3EF181E9358F}"/>
              </a:ext>
            </a:extLst>
          </p:cNvPr>
          <p:cNvSpPr/>
          <p:nvPr/>
        </p:nvSpPr>
        <p:spPr>
          <a:xfrm>
            <a:off x="5485036" y="3249562"/>
            <a:ext cx="1911280" cy="1288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EE3A354-C007-CE66-C6F8-ED0E009BC61D}"/>
              </a:ext>
            </a:extLst>
          </p:cNvPr>
          <p:cNvSpPr/>
          <p:nvPr/>
        </p:nvSpPr>
        <p:spPr>
          <a:xfrm>
            <a:off x="4656122" y="3676389"/>
            <a:ext cx="427703" cy="435078"/>
          </a:xfrm>
          <a:prstGeom prst="rightArrow">
            <a:avLst/>
          </a:prstGeom>
          <a:solidFill>
            <a:srgbClr val="FF5050"/>
          </a:solidFill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9ED763CB-6342-A16F-D5BA-F20CC8F98CC0}"/>
              </a:ext>
            </a:extLst>
          </p:cNvPr>
          <p:cNvSpPr txBox="1"/>
          <p:nvPr/>
        </p:nvSpPr>
        <p:spPr>
          <a:xfrm>
            <a:off x="4572725" y="605206"/>
            <a:ext cx="411555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수렴 속도의 증가에도 영향을 미침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18771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056E3AD-F1FE-48B7-A46D-4BC6D2E29448}"/>
              </a:ext>
            </a:extLst>
          </p:cNvPr>
          <p:cNvSpPr/>
          <p:nvPr/>
        </p:nvSpPr>
        <p:spPr>
          <a:xfrm>
            <a:off x="1790699" y="1328735"/>
            <a:ext cx="2486025" cy="2486025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rgbClr val="19264B">
                <a:alpha val="9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14D53D3-2185-494F-93BC-F285C616F81F}"/>
              </a:ext>
            </a:extLst>
          </p:cNvPr>
          <p:cNvSpPr/>
          <p:nvPr/>
        </p:nvSpPr>
        <p:spPr>
          <a:xfrm>
            <a:off x="5478541" y="1328736"/>
            <a:ext cx="2486025" cy="2486025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 w="38100"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C4361C-8739-36A5-23AF-A54394D4E3C1}"/>
              </a:ext>
            </a:extLst>
          </p:cNvPr>
          <p:cNvSpPr txBox="1"/>
          <p:nvPr/>
        </p:nvSpPr>
        <p:spPr>
          <a:xfrm>
            <a:off x="1971198" y="3936928"/>
            <a:ext cx="212502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000" dirty="0" err="1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결손값</a:t>
            </a:r>
            <a:r>
              <a:rPr lang="ko-KR" altLang="en-US" sz="3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처리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D5E177-83E4-DAED-2846-177AED667B4E}"/>
              </a:ext>
            </a:extLst>
          </p:cNvPr>
          <p:cNvSpPr txBox="1"/>
          <p:nvPr/>
        </p:nvSpPr>
        <p:spPr>
          <a:xfrm>
            <a:off x="5432583" y="3936928"/>
            <a:ext cx="25779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데이터 인코딩</a:t>
            </a:r>
          </a:p>
        </p:txBody>
      </p:sp>
    </p:spTree>
    <p:extLst>
      <p:ext uri="{BB962C8B-B14F-4D97-AF65-F5344CB8AC3E}">
        <p14:creationId xmlns:p14="http://schemas.microsoft.com/office/powerpoint/2010/main" val="67552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결손값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028" name="Picture 4" descr="Python pandas] 데이터프레임 여러개 칼럼별로 결측값을 다르게 대체하는 방법">
            <a:extLst>
              <a:ext uri="{FF2B5EF4-FFF2-40B4-BE49-F238E27FC236}">
                <a16:creationId xmlns:a16="http://schemas.microsoft.com/office/drawing/2014/main" id="{0C32746F-ACD8-4FE1-8703-E937CF68A3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3"/>
          <a:stretch/>
        </p:blipFill>
        <p:spPr bwMode="auto">
          <a:xfrm>
            <a:off x="1791703" y="1367087"/>
            <a:ext cx="6667500" cy="279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719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레이블 인코딩</a:t>
            </a:r>
          </a:p>
        </p:txBody>
      </p:sp>
      <p:pic>
        <p:nvPicPr>
          <p:cNvPr id="7172" name="Picture 4" descr="label1">
            <a:extLst>
              <a:ext uri="{FF2B5EF4-FFF2-40B4-BE49-F238E27FC236}">
                <a16:creationId xmlns:a16="http://schemas.microsoft.com/office/drawing/2014/main" id="{3E6E9E19-6D83-072E-8C45-CD57ED4E1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262" y="1228724"/>
            <a:ext cx="4176818" cy="271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49;p29">
            <a:extLst>
              <a:ext uri="{FF2B5EF4-FFF2-40B4-BE49-F238E27FC236}">
                <a16:creationId xmlns:a16="http://schemas.microsoft.com/office/drawing/2014/main" id="{5A9133E7-06A6-4B7D-0D1B-043FFE0CFF45}"/>
              </a:ext>
            </a:extLst>
          </p:cNvPr>
          <p:cNvSpPr txBox="1"/>
          <p:nvPr/>
        </p:nvSpPr>
        <p:spPr>
          <a:xfrm>
            <a:off x="1408975" y="3942693"/>
            <a:ext cx="752166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 카테고리 값을 숫자로 매핑하여 범주형 변수를 수치형으로 변환하는 방식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70016FF-3E99-0EE8-9D7A-F551B9560E97}"/>
              </a:ext>
            </a:extLst>
          </p:cNvPr>
          <p:cNvSpPr/>
          <p:nvPr/>
        </p:nvSpPr>
        <p:spPr>
          <a:xfrm>
            <a:off x="-213585" y="-184148"/>
            <a:ext cx="9519510" cy="5499098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471EE-893C-803E-4513-59B6AC95BA45}"/>
              </a:ext>
            </a:extLst>
          </p:cNvPr>
          <p:cNvSpPr txBox="1"/>
          <p:nvPr/>
        </p:nvSpPr>
        <p:spPr>
          <a:xfrm>
            <a:off x="1992387" y="1353459"/>
            <a:ext cx="535435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수치형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E6E14F-C661-2228-680C-E366BF50CE2D}"/>
              </a:ext>
            </a:extLst>
          </p:cNvPr>
          <p:cNvSpPr txBox="1"/>
          <p:nvPr/>
        </p:nvSpPr>
        <p:spPr>
          <a:xfrm>
            <a:off x="1291227" y="3578451"/>
            <a:ext cx="7757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505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값에 대해 일련번호 부여하기 때문에 값의 크기에 따라 순서가 형성됨</a:t>
            </a:r>
          </a:p>
        </p:txBody>
      </p:sp>
    </p:spTree>
    <p:extLst>
      <p:ext uri="{BB962C8B-B14F-4D97-AF65-F5344CB8AC3E}">
        <p14:creationId xmlns:p14="http://schemas.microsoft.com/office/powerpoint/2010/main" val="178580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5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전처리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72657C5E-A3E6-4720-BDAC-7A3E06525D75}"/>
              </a:ext>
            </a:extLst>
          </p:cNvPr>
          <p:cNvSpPr txBox="1"/>
          <p:nvPr/>
        </p:nvSpPr>
        <p:spPr>
          <a:xfrm>
            <a:off x="6547299" y="516971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원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-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핫 인코딩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7" name="Google Shape;175;p33">
            <a:extLst>
              <a:ext uri="{FF2B5EF4-FFF2-40B4-BE49-F238E27FC236}">
                <a16:creationId xmlns:a16="http://schemas.microsoft.com/office/drawing/2014/main" id="{B69C643A-2C30-48CD-9E41-F8F151064F6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8975" y="1306479"/>
            <a:ext cx="7151862" cy="30650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9;p29">
            <a:extLst>
              <a:ext uri="{FF2B5EF4-FFF2-40B4-BE49-F238E27FC236}">
                <a16:creationId xmlns:a16="http://schemas.microsoft.com/office/drawing/2014/main" id="{310F5A57-6B7C-0B9A-13C8-AB6B1C6ABA26}"/>
              </a:ext>
            </a:extLst>
          </p:cNvPr>
          <p:cNvSpPr txBox="1"/>
          <p:nvPr/>
        </p:nvSpPr>
        <p:spPr>
          <a:xfrm>
            <a:off x="1408975" y="4432512"/>
            <a:ext cx="752166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카데고리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값마다 새로운 피처를 생성하고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카테고리에 해당하는 위치에는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나머지 위치에는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부여하는 방식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9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193C15-C5F2-B09A-FBC4-9A1F5EC9BD45}"/>
              </a:ext>
            </a:extLst>
          </p:cNvPr>
          <p:cNvGrpSpPr/>
          <p:nvPr/>
        </p:nvGrpSpPr>
        <p:grpSpPr>
          <a:xfrm>
            <a:off x="1278539" y="921815"/>
            <a:ext cx="3390057" cy="3414600"/>
            <a:chOff x="1278539" y="921815"/>
            <a:chExt cx="3390057" cy="34146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CEEE7AC-46AD-20C0-AB00-148FEDC81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3298" y="921815"/>
              <a:ext cx="2563100" cy="3414600"/>
            </a:xfrm>
            <a:prstGeom prst="rect">
              <a:avLst/>
            </a:prstGeom>
            <a:ln w="25400">
              <a:solidFill>
                <a:srgbClr val="002060"/>
              </a:solidFill>
            </a:ln>
          </p:spPr>
        </p:pic>
        <p:sp>
          <p:nvSpPr>
            <p:cNvPr id="67" name="Google Shape;67;p14"/>
            <p:cNvSpPr txBox="1"/>
            <p:nvPr/>
          </p:nvSpPr>
          <p:spPr>
            <a:xfrm>
              <a:off x="1278539" y="1736712"/>
              <a:ext cx="731180" cy="6463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정서현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ko-KR" altLang="en-US" sz="900" dirty="0" err="1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응통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19</a:t>
              </a:r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CAE9E2FF-60BF-AA43-3040-050E9BE6AF7F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>
              <a:off x="1644129" y="2383012"/>
              <a:ext cx="117436" cy="188738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Google Shape;67;p14">
              <a:extLst>
                <a:ext uri="{FF2B5EF4-FFF2-40B4-BE49-F238E27FC236}">
                  <a16:creationId xmlns:a16="http://schemas.microsoft.com/office/drawing/2014/main" id="{7A279918-CE5F-8DC5-0356-95F55756C45E}"/>
                </a:ext>
              </a:extLst>
            </p:cNvPr>
            <p:cNvSpPr txBox="1"/>
            <p:nvPr/>
          </p:nvSpPr>
          <p:spPr>
            <a:xfrm>
              <a:off x="2119108" y="1616628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성현우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전전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19</a:t>
              </a:r>
            </a:p>
          </p:txBody>
        </p:sp>
        <p:sp>
          <p:nvSpPr>
            <p:cNvPr id="7" name="Google Shape;67;p14">
              <a:extLst>
                <a:ext uri="{FF2B5EF4-FFF2-40B4-BE49-F238E27FC236}">
                  <a16:creationId xmlns:a16="http://schemas.microsoft.com/office/drawing/2014/main" id="{1E75BFEC-F910-D00D-9042-8737B06C8F4B}"/>
                </a:ext>
              </a:extLst>
            </p:cNvPr>
            <p:cNvSpPr txBox="1"/>
            <p:nvPr/>
          </p:nvSpPr>
          <p:spPr>
            <a:xfrm>
              <a:off x="2924848" y="1832541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김예원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AI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21</a:t>
              </a:r>
            </a:p>
          </p:txBody>
        </p:sp>
        <p:sp>
          <p:nvSpPr>
            <p:cNvPr id="8" name="Google Shape;67;p14">
              <a:extLst>
                <a:ext uri="{FF2B5EF4-FFF2-40B4-BE49-F238E27FC236}">
                  <a16:creationId xmlns:a16="http://schemas.microsoft.com/office/drawing/2014/main" id="{C1793280-FF95-6CA7-7B89-7C76473F8E33}"/>
                </a:ext>
              </a:extLst>
            </p:cNvPr>
            <p:cNvSpPr txBox="1"/>
            <p:nvPr/>
          </p:nvSpPr>
          <p:spPr>
            <a:xfrm>
              <a:off x="2282422" y="3385216"/>
              <a:ext cx="73118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김건호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AI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21</a:t>
              </a:r>
            </a:p>
          </p:txBody>
        </p:sp>
        <p:sp>
          <p:nvSpPr>
            <p:cNvPr id="9" name="Google Shape;67;p14">
              <a:extLst>
                <a:ext uri="{FF2B5EF4-FFF2-40B4-BE49-F238E27FC236}">
                  <a16:creationId xmlns:a16="http://schemas.microsoft.com/office/drawing/2014/main" id="{2A0724D3-E81C-6F52-9D4A-267325D37324}"/>
                </a:ext>
              </a:extLst>
            </p:cNvPr>
            <p:cNvSpPr txBox="1"/>
            <p:nvPr/>
          </p:nvSpPr>
          <p:spPr>
            <a:xfrm>
              <a:off x="3833366" y="3602610"/>
              <a:ext cx="835230" cy="7155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김지호</a:t>
              </a:r>
              <a:endParaRPr lang="en-US" altLang="ko-KR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# </a:t>
              </a:r>
              <a:r>
                <a:rPr lang="ko-KR" altLang="en-US" sz="900" dirty="0" err="1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에시공</a:t>
              </a:r>
              <a:r>
                <a:rPr lang="ko-KR" altLang="en-US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 </a:t>
              </a:r>
              <a:r>
                <a:rPr lang="en-US" altLang="ko-KR" sz="900" dirty="0">
                  <a:solidFill>
                    <a:srgbClr val="002060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16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3493DDA-20B9-0036-31F2-25F0A279A2FE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H="1">
              <a:off x="2265781" y="2332178"/>
              <a:ext cx="218917" cy="168729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1A4E5E1A-BCC6-493C-CAE7-783A36EFFE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27991" y="2548091"/>
              <a:ext cx="218905" cy="114428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CFD6F4A0-C389-CB20-F4E8-EED5358B3F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46258" y="3216487"/>
              <a:ext cx="413170" cy="168729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4B5CE81-B89D-B162-329A-DD8E2A7A762C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H="1" flipV="1">
              <a:off x="4128249" y="3476066"/>
              <a:ext cx="122732" cy="126544"/>
            </a:xfrm>
            <a:prstGeom prst="line">
              <a:avLst/>
            </a:prstGeom>
            <a:ln w="19050">
              <a:solidFill>
                <a:srgbClr val="00206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484C28C-06F4-DB44-8D49-38D2F0D3C24B}"/>
              </a:ext>
            </a:extLst>
          </p:cNvPr>
          <p:cNvGrpSpPr/>
          <p:nvPr/>
        </p:nvGrpSpPr>
        <p:grpSpPr>
          <a:xfrm>
            <a:off x="4859428" y="2005263"/>
            <a:ext cx="3589538" cy="2331243"/>
            <a:chOff x="5449496" y="2290680"/>
            <a:chExt cx="2999469" cy="204582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FC1CE24C-603F-8138-02F0-86224D5E3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7563" b="51744"/>
            <a:stretch/>
          </p:blipFill>
          <p:spPr>
            <a:xfrm>
              <a:off x="5449496" y="2290680"/>
              <a:ext cx="2999469" cy="2045826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C31C679-262F-A955-97C0-B0CBCF822BE2}"/>
                </a:ext>
              </a:extLst>
            </p:cNvPr>
            <p:cNvSpPr/>
            <p:nvPr/>
          </p:nvSpPr>
          <p:spPr>
            <a:xfrm>
              <a:off x="6316980" y="3543300"/>
              <a:ext cx="1463040" cy="175260"/>
            </a:xfrm>
            <a:prstGeom prst="rect">
              <a:avLst/>
            </a:prstGeom>
            <a:noFill/>
            <a:ln w="28575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6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각자의 관심사 토의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2BBC227-AD0E-4E6E-A8A1-0B181632CDA0}"/>
              </a:ext>
            </a:extLst>
          </p:cNvPr>
          <p:cNvGrpSpPr/>
          <p:nvPr/>
        </p:nvGrpSpPr>
        <p:grpSpPr>
          <a:xfrm>
            <a:off x="1547289" y="1574800"/>
            <a:ext cx="7176198" cy="2723246"/>
            <a:chOff x="1547289" y="1574800"/>
            <a:chExt cx="7176198" cy="2723246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6658F103-B80D-44FF-A9C0-C147EC114DD7}"/>
                </a:ext>
              </a:extLst>
            </p:cNvPr>
            <p:cNvSpPr/>
            <p:nvPr/>
          </p:nvSpPr>
          <p:spPr>
            <a:xfrm>
              <a:off x="1547289" y="1574800"/>
              <a:ext cx="1993900" cy="1993900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B72F2D7-2F47-45E6-8DF5-4888262D885B}"/>
                </a:ext>
              </a:extLst>
            </p:cNvPr>
            <p:cNvSpPr/>
            <p:nvPr/>
          </p:nvSpPr>
          <p:spPr>
            <a:xfrm>
              <a:off x="4138438" y="1574800"/>
              <a:ext cx="1993900" cy="1993900"/>
            </a:xfrm>
            <a:prstGeom prst="roundRect">
              <a:avLst/>
            </a:prstGeom>
            <a:blipFill>
              <a:blip r:embed="rId5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02DDF54-642F-4262-99C8-2648DD4EABEF}"/>
                </a:ext>
              </a:extLst>
            </p:cNvPr>
            <p:cNvSpPr/>
            <p:nvPr/>
          </p:nvSpPr>
          <p:spPr>
            <a:xfrm>
              <a:off x="6729587" y="1574800"/>
              <a:ext cx="1993900" cy="1993900"/>
            </a:xfrm>
            <a:prstGeom prst="roundRect">
              <a:avLst/>
            </a:prstGeom>
            <a:blipFill>
              <a:blip r:embed="rId6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C24519A6-EA88-4B25-8A52-8DEBAF067C5D}"/>
                </a:ext>
              </a:extLst>
            </p:cNvPr>
            <p:cNvSpPr/>
            <p:nvPr/>
          </p:nvSpPr>
          <p:spPr>
            <a:xfrm>
              <a:off x="1547289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CIS(CMOS) 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반도체</a:t>
              </a:r>
              <a:endPara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 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인간의 시신경 모델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323A111-4568-4C69-AD0B-C7F6B9DCE297}"/>
                </a:ext>
              </a:extLst>
            </p:cNvPr>
            <p:cNvSpPr/>
            <p:nvPr/>
          </p:nvSpPr>
          <p:spPr>
            <a:xfrm>
              <a:off x="4138438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SAOT</a:t>
              </a: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반자동 오프사이드 기술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)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0768CEA-B838-4277-B5B6-187BE0E4A6B0}"/>
                </a:ext>
              </a:extLst>
            </p:cNvPr>
            <p:cNvSpPr/>
            <p:nvPr/>
          </p:nvSpPr>
          <p:spPr>
            <a:xfrm>
              <a:off x="6729587" y="3759466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NLP</a:t>
              </a:r>
            </a:p>
            <a:p>
              <a:pPr algn="ctr"/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</a:t>
              </a:r>
              <a:r>
                <a:rPr lang="en-US" altLang="ko-KR" sz="1200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ChatGPT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)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21CDE5-355E-4EBA-93FC-E4430E892628}"/>
              </a:ext>
            </a:extLst>
          </p:cNvPr>
          <p:cNvGrpSpPr/>
          <p:nvPr/>
        </p:nvGrpSpPr>
        <p:grpSpPr>
          <a:xfrm>
            <a:off x="-5009423" y="1574800"/>
            <a:ext cx="4585049" cy="2723246"/>
            <a:chOff x="-5009423" y="1574800"/>
            <a:chExt cx="4585049" cy="2723246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069039F-6F29-4E16-816A-A4F1253F8D4F}"/>
                </a:ext>
              </a:extLst>
            </p:cNvPr>
            <p:cNvSpPr/>
            <p:nvPr/>
          </p:nvSpPr>
          <p:spPr>
            <a:xfrm>
              <a:off x="-5009423" y="1574800"/>
              <a:ext cx="1993900" cy="1993900"/>
            </a:xfrm>
            <a:prstGeom prst="roundRect">
              <a:avLst/>
            </a:prstGeom>
            <a:blipFill>
              <a:blip r:embed="rId7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2CD1311C-8086-448B-86DB-2BAFEECEA587}"/>
                </a:ext>
              </a:extLst>
            </p:cNvPr>
            <p:cNvSpPr/>
            <p:nvPr/>
          </p:nvSpPr>
          <p:spPr>
            <a:xfrm>
              <a:off x="-2418274" y="1574800"/>
              <a:ext cx="1993900" cy="1993900"/>
            </a:xfrm>
            <a:prstGeom prst="roundRect">
              <a:avLst/>
            </a:prstGeom>
            <a:blipFill>
              <a:blip r:embed="rId8"/>
              <a:stretch>
                <a:fillRect/>
              </a:stretch>
            </a:blipFill>
            <a:ln>
              <a:solidFill>
                <a:srgbClr val="FF99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2B3A7047-B6A3-42BF-874D-80B329E8375E}"/>
                </a:ext>
              </a:extLst>
            </p:cNvPr>
            <p:cNvSpPr/>
            <p:nvPr/>
          </p:nvSpPr>
          <p:spPr>
            <a:xfrm>
              <a:off x="-5009423" y="3759467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약물간 상호작용 관계 예측 </a:t>
              </a:r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E7F3AC77-95FE-49E4-9B0E-5C5B8C125DD9}"/>
                </a:ext>
              </a:extLst>
            </p:cNvPr>
            <p:cNvSpPr/>
            <p:nvPr/>
          </p:nvSpPr>
          <p:spPr>
            <a:xfrm>
              <a:off x="-2418274" y="3759466"/>
              <a:ext cx="1993900" cy="53857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배터리 성능 파악 </a:t>
              </a:r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868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9.87654E-7 L 0.86528 0.00494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64" y="24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9.87654E-7 L 0.85868 1.23457E-6 " pathEditMode="relative" rAng="0" ptsTypes="AA">
                                      <p:cBhvr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64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39686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3ABDBC44-20C0-2E51-8B79-DD83283242F0}"/>
              </a:ext>
            </a:extLst>
          </p:cNvPr>
          <p:cNvSpPr txBox="1"/>
          <p:nvPr/>
        </p:nvSpPr>
        <p:spPr>
          <a:xfrm>
            <a:off x="1616574" y="1188662"/>
            <a:ext cx="6440225" cy="255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01.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사이킷런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소개와 특징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02.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붓꽃 품종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 panose="020B0604020202020204" pitchFamily="34" charset="0"/>
              </a:rPr>
              <a:t>예측하기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03.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사이킷런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기반의 프레임워크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04. Model Selection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05.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전처리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06.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각자 관심사 토의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01.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소개와 특징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Google Shape;72;p16">
            <a:extLst>
              <a:ext uri="{FF2B5EF4-FFF2-40B4-BE49-F238E27FC236}">
                <a16:creationId xmlns:a16="http://schemas.microsoft.com/office/drawing/2014/main" id="{AD7382AD-9550-18E9-7283-5B8AB53D8A0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1150" y="1420132"/>
            <a:ext cx="7419975" cy="2552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72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04FF81-0202-38AD-233C-C1981358A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63" y="1163248"/>
            <a:ext cx="762000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BDBA3573-F663-BA18-88F0-49C617CC5E18}"/>
              </a:ext>
            </a:extLst>
          </p:cNvPr>
          <p:cNvSpPr txBox="1"/>
          <p:nvPr/>
        </p:nvSpPr>
        <p:spPr>
          <a:xfrm>
            <a:off x="3714175" y="2499750"/>
            <a:ext cx="21322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Iris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데이터 세트</a:t>
            </a:r>
            <a:r>
              <a:rPr 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6AB78A-1C22-C916-F418-A7EA6811A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0663" y="3628806"/>
            <a:ext cx="6613153" cy="120781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F5993D8-8F84-31DB-028D-BF302B87B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737" y="1150653"/>
            <a:ext cx="6226288" cy="389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97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60494E-6 L 0.29844 -0.3487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13" y="-174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23457E-7 L -0.00018 -0.1138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5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49E4CE99-6139-4642-BEC1-C1D647D86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737" y="1150653"/>
            <a:ext cx="6226288" cy="389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FD8DC7-2D54-0E59-81C3-93DEFAE7BF06}"/>
              </a:ext>
            </a:extLst>
          </p:cNvPr>
          <p:cNvSpPr/>
          <p:nvPr/>
        </p:nvSpPr>
        <p:spPr>
          <a:xfrm>
            <a:off x="-240588" y="-104775"/>
            <a:ext cx="9524288" cy="55340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5601E16-BF26-8F66-686F-EA657E4D6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5" t="30803" r="29831" b="33912"/>
          <a:stretch>
            <a:fillRect/>
          </a:stretch>
        </p:blipFill>
        <p:spPr bwMode="auto">
          <a:xfrm>
            <a:off x="3658129" y="2344338"/>
            <a:ext cx="2730246" cy="1406652"/>
          </a:xfrm>
          <a:custGeom>
            <a:avLst/>
            <a:gdLst/>
            <a:ahLst/>
            <a:cxnLst/>
            <a:rect l="l" t="t" r="r" b="b"/>
            <a:pathLst>
              <a:path w="2730246" h="1406652">
                <a:moveTo>
                  <a:pt x="85344" y="998220"/>
                </a:moveTo>
                <a:lnTo>
                  <a:pt x="318516" y="998220"/>
                </a:lnTo>
                <a:lnTo>
                  <a:pt x="318516" y="1205484"/>
                </a:lnTo>
                <a:lnTo>
                  <a:pt x="1208532" y="1205484"/>
                </a:lnTo>
                <a:lnTo>
                  <a:pt x="1208532" y="1399032"/>
                </a:lnTo>
                <a:lnTo>
                  <a:pt x="85344" y="1399032"/>
                </a:lnTo>
                <a:close/>
                <a:moveTo>
                  <a:pt x="1474470" y="912876"/>
                </a:moveTo>
                <a:lnTo>
                  <a:pt x="2730246" y="912876"/>
                </a:lnTo>
                <a:lnTo>
                  <a:pt x="2730246" y="1110996"/>
                </a:lnTo>
                <a:lnTo>
                  <a:pt x="2478786" y="1110996"/>
                </a:lnTo>
                <a:lnTo>
                  <a:pt x="2478786" y="1406652"/>
                </a:lnTo>
                <a:lnTo>
                  <a:pt x="2250186" y="1406652"/>
                </a:lnTo>
                <a:lnTo>
                  <a:pt x="2250186" y="1110996"/>
                </a:lnTo>
                <a:lnTo>
                  <a:pt x="1957578" y="1110996"/>
                </a:lnTo>
                <a:lnTo>
                  <a:pt x="1957578" y="1406652"/>
                </a:lnTo>
                <a:lnTo>
                  <a:pt x="1728978" y="1406652"/>
                </a:lnTo>
                <a:lnTo>
                  <a:pt x="1728978" y="1110996"/>
                </a:lnTo>
                <a:lnTo>
                  <a:pt x="1474470" y="1110996"/>
                </a:lnTo>
                <a:close/>
                <a:moveTo>
                  <a:pt x="0" y="714756"/>
                </a:moveTo>
                <a:lnTo>
                  <a:pt x="1271016" y="714756"/>
                </a:lnTo>
                <a:lnTo>
                  <a:pt x="1271016" y="905256"/>
                </a:lnTo>
                <a:lnTo>
                  <a:pt x="769620" y="905256"/>
                </a:lnTo>
                <a:lnTo>
                  <a:pt x="769620" y="1115568"/>
                </a:lnTo>
                <a:lnTo>
                  <a:pt x="539496" y="1115568"/>
                </a:lnTo>
                <a:lnTo>
                  <a:pt x="539496" y="905256"/>
                </a:lnTo>
                <a:lnTo>
                  <a:pt x="0" y="905256"/>
                </a:lnTo>
                <a:close/>
                <a:moveTo>
                  <a:pt x="316992" y="324612"/>
                </a:moveTo>
                <a:lnTo>
                  <a:pt x="316992" y="441960"/>
                </a:lnTo>
                <a:lnTo>
                  <a:pt x="954024" y="441960"/>
                </a:lnTo>
                <a:lnTo>
                  <a:pt x="954024" y="324612"/>
                </a:lnTo>
                <a:close/>
                <a:moveTo>
                  <a:pt x="1543050" y="0"/>
                </a:moveTo>
                <a:lnTo>
                  <a:pt x="2660142" y="0"/>
                </a:lnTo>
                <a:lnTo>
                  <a:pt x="2660142" y="495300"/>
                </a:lnTo>
                <a:lnTo>
                  <a:pt x="1776222" y="495300"/>
                </a:lnTo>
                <a:lnTo>
                  <a:pt x="1776222" y="606552"/>
                </a:lnTo>
                <a:lnTo>
                  <a:pt x="2675382" y="606552"/>
                </a:lnTo>
                <a:lnTo>
                  <a:pt x="2675382" y="803148"/>
                </a:lnTo>
                <a:lnTo>
                  <a:pt x="1543050" y="803148"/>
                </a:lnTo>
                <a:lnTo>
                  <a:pt x="1543050" y="301752"/>
                </a:lnTo>
                <a:lnTo>
                  <a:pt x="2428494" y="301752"/>
                </a:lnTo>
                <a:lnTo>
                  <a:pt x="2428494" y="195072"/>
                </a:lnTo>
                <a:lnTo>
                  <a:pt x="1543050" y="195072"/>
                </a:lnTo>
                <a:close/>
                <a:moveTo>
                  <a:pt x="85344" y="0"/>
                </a:moveTo>
                <a:lnTo>
                  <a:pt x="316992" y="0"/>
                </a:lnTo>
                <a:lnTo>
                  <a:pt x="316992" y="138684"/>
                </a:lnTo>
                <a:lnTo>
                  <a:pt x="954024" y="138684"/>
                </a:lnTo>
                <a:lnTo>
                  <a:pt x="954024" y="0"/>
                </a:lnTo>
                <a:lnTo>
                  <a:pt x="1184148" y="0"/>
                </a:lnTo>
                <a:lnTo>
                  <a:pt x="1184148" y="627888"/>
                </a:lnTo>
                <a:lnTo>
                  <a:pt x="85344" y="627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3A485B-F344-1676-672E-59A2B0C56AAC}"/>
              </a:ext>
            </a:extLst>
          </p:cNvPr>
          <p:cNvSpPr txBox="1"/>
          <p:nvPr/>
        </p:nvSpPr>
        <p:spPr>
          <a:xfrm>
            <a:off x="6432115" y="3350880"/>
            <a:ext cx="2310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지도학습의 한 종류</a:t>
            </a:r>
          </a:p>
        </p:txBody>
      </p:sp>
    </p:spTree>
    <p:extLst>
      <p:ext uri="{BB962C8B-B14F-4D97-AF65-F5344CB8AC3E}">
        <p14:creationId xmlns:p14="http://schemas.microsoft.com/office/powerpoint/2010/main" val="190724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ain-test split">
            <a:extLst>
              <a:ext uri="{FF2B5EF4-FFF2-40B4-BE49-F238E27FC236}">
                <a16:creationId xmlns:a16="http://schemas.microsoft.com/office/drawing/2014/main" id="{51C622BE-40BF-4F2A-872C-5FF7F566B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125" y="1475399"/>
            <a:ext cx="7197699" cy="218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정보보호 제품 성능평가 제도'...'성능·품질 좋은 제품' 활성화 물꼬 기대 &lt; IT·전자 &lt; 기사본문 - 넥스트데일리">
            <a:extLst>
              <a:ext uri="{FF2B5EF4-FFF2-40B4-BE49-F238E27FC236}">
                <a16:creationId xmlns:a16="http://schemas.microsoft.com/office/drawing/2014/main" id="{2D605542-444A-4181-95C7-4328B2CB7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449" y="1055550"/>
            <a:ext cx="5138442" cy="357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02. 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붓꽃 품종 예측하기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1B5517-CDA8-4277-9585-53B82464237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8273"/>
          <a:stretch/>
        </p:blipFill>
        <p:spPr>
          <a:xfrm>
            <a:off x="1295296" y="3766127"/>
            <a:ext cx="7735416" cy="78501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AD6C82DA-4DA0-48DB-AA26-86F339B96EB4}"/>
              </a:ext>
            </a:extLst>
          </p:cNvPr>
          <p:cNvGrpSpPr/>
          <p:nvPr/>
        </p:nvGrpSpPr>
        <p:grpSpPr>
          <a:xfrm>
            <a:off x="1238987" y="2058905"/>
            <a:ext cx="7549013" cy="1015663"/>
            <a:chOff x="1238987" y="2058905"/>
            <a:chExt cx="7549013" cy="1015663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CE0235F-E49C-4FE6-8C0F-ADA49B1BBBD5}"/>
                </a:ext>
              </a:extLst>
            </p:cNvPr>
            <p:cNvSpPr/>
            <p:nvPr/>
          </p:nvSpPr>
          <p:spPr>
            <a:xfrm>
              <a:off x="1238987" y="2166959"/>
              <a:ext cx="3675914" cy="799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0" dirty="0" err="1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train_test_split</a:t>
              </a:r>
              <a:r>
                <a:rPr lang="en-US" altLang="ko-KR" sz="5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( </a:t>
              </a:r>
              <a:endParaRPr lang="ko-KR" altLang="en-US" sz="2000" dirty="0">
                <a:solidFill>
                  <a:schemeClr val="tx1"/>
                </a:solidFill>
                <a:latin typeface="Bahnschrift SemiBold Condensed" panose="020B0502040204020203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BF34297-A37E-48BA-AAEA-C871E18340E5}"/>
                </a:ext>
              </a:extLst>
            </p:cNvPr>
            <p:cNvSpPr/>
            <p:nvPr/>
          </p:nvSpPr>
          <p:spPr>
            <a:xfrm>
              <a:off x="8296189" y="2166958"/>
              <a:ext cx="406245" cy="7995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)</a:t>
              </a:r>
              <a:endParaRPr lang="ko-KR" altLang="en-US" sz="5000" dirty="0">
                <a:solidFill>
                  <a:schemeClr val="tx1"/>
                </a:solidFill>
                <a:latin typeface="Bahnschrift SemiBold Condensed" panose="020B050204020402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75201DD-AF98-4E5D-ACC7-539910180D98}"/>
                </a:ext>
              </a:extLst>
            </p:cNvPr>
            <p:cNvSpPr txBox="1"/>
            <p:nvPr/>
          </p:nvSpPr>
          <p:spPr>
            <a:xfrm>
              <a:off x="4757782" y="2058905"/>
              <a:ext cx="403021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FF5050"/>
                  </a:solidFill>
                  <a:latin typeface="Bahnschrift SemiBold Condensed" panose="020B0502040204020203" pitchFamily="34" charset="0"/>
                </a:rPr>
                <a:t>arrays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</a:t>
              </a:r>
              <a:r>
                <a:rPr lang="en-US" altLang="ko-KR" sz="2000" dirty="0" err="1">
                  <a:solidFill>
                    <a:srgbClr val="FF9933"/>
                  </a:solidFill>
                  <a:latin typeface="Bahnschrift SemiBold Condensed" panose="020B0502040204020203" pitchFamily="34" charset="0"/>
                </a:rPr>
                <a:t>test_size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=None, </a:t>
              </a:r>
              <a:r>
                <a:rPr lang="en-US" altLang="ko-KR" sz="20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train_size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=None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 </a:t>
              </a:r>
              <a:r>
                <a:rPr lang="en-US" altLang="ko-KR" sz="2000" dirty="0" err="1">
                  <a:solidFill>
                    <a:srgbClr val="00CC66"/>
                  </a:solidFill>
                  <a:latin typeface="Bahnschrift SemiBold Condensed" panose="020B0502040204020203" pitchFamily="34" charset="0"/>
                </a:rPr>
                <a:t>random_state</a:t>
              </a:r>
              <a:r>
                <a:rPr lang="en-US" altLang="ko-KR" sz="2000" dirty="0">
                  <a:solidFill>
                    <a:srgbClr val="00CC66"/>
                  </a:solidFill>
                  <a:latin typeface="Bahnschrift SemiBold Condensed" panose="020B0502040204020203" pitchFamily="34" charset="0"/>
                </a:rPr>
                <a:t> 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= None, 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shuffle=True</a:t>
              </a:r>
              <a:r>
                <a:rPr lang="en-US" altLang="ko-KR" sz="2000" dirty="0">
                  <a:solidFill>
                    <a:schemeClr val="tx1"/>
                  </a:solidFill>
                  <a:latin typeface="Bahnschrift SemiBold Condensed" panose="020B0502040204020203" pitchFamily="34" charset="0"/>
                </a:rPr>
                <a:t>, </a:t>
              </a:r>
              <a:r>
                <a:rPr lang="en-US" altLang="ko-KR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 SemiBold Condensed" panose="020B0502040204020203" pitchFamily="34" charset="0"/>
                </a:rPr>
                <a:t>stratify=None</a:t>
              </a:r>
              <a:endPara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0C623D8-8901-D77B-4BA8-16142E95D24B}"/>
              </a:ext>
            </a:extLst>
          </p:cNvPr>
          <p:cNvSpPr/>
          <p:nvPr/>
        </p:nvSpPr>
        <p:spPr>
          <a:xfrm>
            <a:off x="1648528" y="2003935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Arrays</a:t>
            </a:r>
            <a:endParaRPr lang="ko-KR" altLang="en-US" sz="20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FD18FFC-5E9F-50A6-369A-B726CED73F95}"/>
              </a:ext>
            </a:extLst>
          </p:cNvPr>
          <p:cNvSpPr/>
          <p:nvPr/>
        </p:nvSpPr>
        <p:spPr>
          <a:xfrm>
            <a:off x="4088207" y="2013474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Test_size</a:t>
            </a:r>
            <a:endParaRPr lang="ko-KR" altLang="en-US" sz="20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F14F51D-FE46-DB6D-D367-85C78D3BB007}"/>
              </a:ext>
            </a:extLst>
          </p:cNvPr>
          <p:cNvSpPr/>
          <p:nvPr/>
        </p:nvSpPr>
        <p:spPr>
          <a:xfrm>
            <a:off x="6527886" y="2003935"/>
            <a:ext cx="2174547" cy="16571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900" dirty="0" err="1">
                <a:solidFill>
                  <a:schemeClr val="bg2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Random_state</a:t>
            </a:r>
            <a:endParaRPr lang="ko-KR" altLang="en-US" sz="1900" dirty="0">
              <a:solidFill>
                <a:schemeClr val="bg2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11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07407E-6 L 0.00226 -0.2129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1064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3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기반의 프레임워크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050" name="Picture 2" descr="인공지능, 기계학습, 데이터 마이닝 – 무엇이 다른가?">
            <a:extLst>
              <a:ext uri="{FF2B5EF4-FFF2-40B4-BE49-F238E27FC236}">
                <a16:creationId xmlns:a16="http://schemas.microsoft.com/office/drawing/2014/main" id="{28A8C330-9F76-27A7-440B-C09380A87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762000"/>
            <a:ext cx="781050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BF556E8-574A-7BBE-7559-02449F9E0ECB}"/>
              </a:ext>
            </a:extLst>
          </p:cNvPr>
          <p:cNvSpPr/>
          <p:nvPr/>
        </p:nvSpPr>
        <p:spPr>
          <a:xfrm>
            <a:off x="-314325" y="-266700"/>
            <a:ext cx="9858375" cy="601027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D09CE-DC90-8365-8B27-01A988589F0A}"/>
              </a:ext>
            </a:extLst>
          </p:cNvPr>
          <p:cNvSpPr txBox="1"/>
          <p:nvPr/>
        </p:nvSpPr>
        <p:spPr>
          <a:xfrm>
            <a:off x="3393006" y="1925971"/>
            <a:ext cx="363112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학습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9129A-F589-AB31-0F9C-15091E33CE6E}"/>
              </a:ext>
            </a:extLst>
          </p:cNvPr>
          <p:cNvSpPr txBox="1"/>
          <p:nvPr/>
        </p:nvSpPr>
        <p:spPr>
          <a:xfrm>
            <a:off x="1562102" y="2171156"/>
            <a:ext cx="7353295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fit( ) </a:t>
            </a:r>
            <a:r>
              <a:rPr lang="ko-KR" altLang="en-US" sz="105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메서드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4C9A70-C1F1-4520-94F2-1EDB10B63F0A}"/>
              </a:ext>
            </a:extLst>
          </p:cNvPr>
          <p:cNvSpPr txBox="1"/>
          <p:nvPr/>
        </p:nvSpPr>
        <p:spPr>
          <a:xfrm>
            <a:off x="3133725" y="1991290"/>
            <a:ext cx="363112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예측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DC78B-A501-4FE7-BC57-8F3292425F64}"/>
              </a:ext>
            </a:extLst>
          </p:cNvPr>
          <p:cNvSpPr txBox="1"/>
          <p:nvPr/>
        </p:nvSpPr>
        <p:spPr>
          <a:xfrm>
            <a:off x="1104888" y="2338761"/>
            <a:ext cx="81580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Predict( ) </a:t>
            </a:r>
            <a:r>
              <a:rPr lang="ko-KR" altLang="en-US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메서드</a:t>
            </a:r>
          </a:p>
        </p:txBody>
      </p:sp>
    </p:spTree>
    <p:extLst>
      <p:ext uri="{BB962C8B-B14F-4D97-AF65-F5344CB8AC3E}">
        <p14:creationId xmlns:p14="http://schemas.microsoft.com/office/powerpoint/2010/main" val="155245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6" grpId="1"/>
      <p:bldP spid="5" grpId="0"/>
      <p:bldP spid="5" grpId="1"/>
      <p:bldP spid="10" grpId="0"/>
      <p:bldP spid="10" grpId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L] 2.scikit-learn Machine Learning in Python - 서민석의 블로그">
            <a:extLst>
              <a:ext uri="{FF2B5EF4-FFF2-40B4-BE49-F238E27FC236}">
                <a16:creationId xmlns:a16="http://schemas.microsoft.com/office/drawing/2014/main" id="{A8161964-6281-73CB-9D00-DDF6118D2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94" y="1055550"/>
            <a:ext cx="6226740" cy="322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사이킷런 사용하기">
            <a:extLst>
              <a:ext uri="{FF2B5EF4-FFF2-40B4-BE49-F238E27FC236}">
                <a16:creationId xmlns:a16="http://schemas.microsoft.com/office/drawing/2014/main" id="{E121C9C6-A839-FC95-4741-44B042BFC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606" y="919945"/>
            <a:ext cx="6072372" cy="391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0</a:t>
            </a:r>
            <a:r>
              <a:rPr lang="en-US" altLang="ko-KR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3</a:t>
            </a:r>
            <a:r>
              <a:rPr lang="en-US" altLang="ko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 </a:t>
            </a:r>
            <a:r>
              <a:rPr lang="ko-KR" altLang="en-US" sz="2000" b="1" dirty="0" err="1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사이킷런</a:t>
            </a:r>
            <a:r>
              <a:rPr lang="ko-KR" altLang="en-US" sz="2000" b="1" dirty="0">
                <a:solidFill>
                  <a:srgbClr val="19264B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 기반의 프레임워크</a:t>
            </a:r>
            <a:endParaRPr sz="2000" b="1" dirty="0">
              <a:solidFill>
                <a:srgbClr val="19264B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5710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1189</TotalTime>
  <Words>851</Words>
  <Application>Microsoft Office PowerPoint</Application>
  <PresentationFormat>화면 슬라이드 쇼(16:9)</PresentationFormat>
  <Paragraphs>109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에스코어 드림 7 ExtraBold</vt:lpstr>
      <vt:lpstr>Arial</vt:lpstr>
      <vt:lpstr>에스코어 드림 9 Black</vt:lpstr>
      <vt:lpstr>에스코어 드림 5 Medium</vt:lpstr>
      <vt:lpstr>Bahnschrift SemiBold Condensed</vt:lpstr>
      <vt:lpstr>맑은 고딕</vt:lpstr>
      <vt:lpstr>Bahnschrift Condensed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정 서현</cp:lastModifiedBy>
  <cp:revision>76</cp:revision>
  <dcterms:modified xsi:type="dcterms:W3CDTF">2023-03-20T14:43:23Z</dcterms:modified>
</cp:coreProperties>
</file>